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0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60179"/>
  </p:normalViewPr>
  <p:slideViewPr>
    <p:cSldViewPr snapToGrid="0" snapToObjects="1">
      <p:cViewPr varScale="1">
        <p:scale>
          <a:sx n="55" d="100"/>
          <a:sy n="55" d="100"/>
        </p:scale>
        <p:origin x="1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Demographics in Private Schools Across the Country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Black Students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Office PowerPoint]Sheet1'!$A$2:$A$12</c:f>
              <c:strCache>
                <c:ptCount val="11"/>
                <c:pt idx="0">
                  <c:v>Wake Forest</c:v>
                </c:pt>
                <c:pt idx="1">
                  <c:v>Northwestern</c:v>
                </c:pt>
                <c:pt idx="2">
                  <c:v>Harvard</c:v>
                </c:pt>
                <c:pt idx="3">
                  <c:v>Yale</c:v>
                </c:pt>
                <c:pt idx="4">
                  <c:v>Princeton</c:v>
                </c:pt>
                <c:pt idx="5">
                  <c:v>USC</c:v>
                </c:pt>
                <c:pt idx="6">
                  <c:v>Vanderbilt</c:v>
                </c:pt>
                <c:pt idx="7">
                  <c:v>Duke</c:v>
                </c:pt>
                <c:pt idx="8">
                  <c:v>Colgate</c:v>
                </c:pt>
                <c:pt idx="9">
                  <c:v>Emory</c:v>
                </c:pt>
                <c:pt idx="10">
                  <c:v>High Schools</c:v>
                </c:pt>
              </c:strCache>
            </c:strRef>
          </c:cat>
          <c:val>
            <c:numRef>
              <c:f>'[Chart in Microsoft Office PowerPoint]Sheet1'!$B$2:$B$12</c:f>
              <c:numCache>
                <c:formatCode>General</c:formatCode>
                <c:ptCount val="11"/>
                <c:pt idx="0">
                  <c:v>6.0</c:v>
                </c:pt>
                <c:pt idx="1">
                  <c:v>6.0</c:v>
                </c:pt>
                <c:pt idx="2">
                  <c:v>7.0</c:v>
                </c:pt>
                <c:pt idx="3">
                  <c:v>7.0</c:v>
                </c:pt>
                <c:pt idx="4">
                  <c:v>8.0</c:v>
                </c:pt>
                <c:pt idx="5">
                  <c:v>4.0</c:v>
                </c:pt>
                <c:pt idx="6">
                  <c:v>8.0</c:v>
                </c:pt>
                <c:pt idx="7">
                  <c:v>10.0</c:v>
                </c:pt>
                <c:pt idx="8">
                  <c:v>4.0</c:v>
                </c:pt>
                <c:pt idx="9">
                  <c:v>9.0</c:v>
                </c:pt>
                <c:pt idx="10">
                  <c:v>8.8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White Students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Office PowerPoint]Sheet1'!$A$2:$A$12</c:f>
              <c:strCache>
                <c:ptCount val="11"/>
                <c:pt idx="0">
                  <c:v>Wake Forest</c:v>
                </c:pt>
                <c:pt idx="1">
                  <c:v>Northwestern</c:v>
                </c:pt>
                <c:pt idx="2">
                  <c:v>Harvard</c:v>
                </c:pt>
                <c:pt idx="3">
                  <c:v>Yale</c:v>
                </c:pt>
                <c:pt idx="4">
                  <c:v>Princeton</c:v>
                </c:pt>
                <c:pt idx="5">
                  <c:v>USC</c:v>
                </c:pt>
                <c:pt idx="6">
                  <c:v>Vanderbilt</c:v>
                </c:pt>
                <c:pt idx="7">
                  <c:v>Duke</c:v>
                </c:pt>
                <c:pt idx="8">
                  <c:v>Colgate</c:v>
                </c:pt>
                <c:pt idx="9">
                  <c:v>Emory</c:v>
                </c:pt>
                <c:pt idx="10">
                  <c:v>High Schools</c:v>
                </c:pt>
              </c:strCache>
            </c:strRef>
          </c:cat>
          <c:val>
            <c:numRef>
              <c:f>'[Chart in Microsoft Office PowerPoint]Sheet1'!$C$2:$C$12</c:f>
              <c:numCache>
                <c:formatCode>General</c:formatCode>
                <c:ptCount val="11"/>
                <c:pt idx="0">
                  <c:v>74.0</c:v>
                </c:pt>
                <c:pt idx="1">
                  <c:v>53.0</c:v>
                </c:pt>
                <c:pt idx="2">
                  <c:v>45.0</c:v>
                </c:pt>
                <c:pt idx="3">
                  <c:v>47.0</c:v>
                </c:pt>
                <c:pt idx="4">
                  <c:v>46.0</c:v>
                </c:pt>
                <c:pt idx="5">
                  <c:v>36.0</c:v>
                </c:pt>
                <c:pt idx="6">
                  <c:v>58.0</c:v>
                </c:pt>
                <c:pt idx="7">
                  <c:v>48.0</c:v>
                </c:pt>
                <c:pt idx="8">
                  <c:v>67.0</c:v>
                </c:pt>
                <c:pt idx="9">
                  <c:v>41.0</c:v>
                </c:pt>
                <c:pt idx="10">
                  <c:v>72.2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Other Students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Office PowerPoint]Sheet1'!$A$2:$A$12</c:f>
              <c:strCache>
                <c:ptCount val="11"/>
                <c:pt idx="0">
                  <c:v>Wake Forest</c:v>
                </c:pt>
                <c:pt idx="1">
                  <c:v>Northwestern</c:v>
                </c:pt>
                <c:pt idx="2">
                  <c:v>Harvard</c:v>
                </c:pt>
                <c:pt idx="3">
                  <c:v>Yale</c:v>
                </c:pt>
                <c:pt idx="4">
                  <c:v>Princeton</c:v>
                </c:pt>
                <c:pt idx="5">
                  <c:v>USC</c:v>
                </c:pt>
                <c:pt idx="6">
                  <c:v>Vanderbilt</c:v>
                </c:pt>
                <c:pt idx="7">
                  <c:v>Duke</c:v>
                </c:pt>
                <c:pt idx="8">
                  <c:v>Colgate</c:v>
                </c:pt>
                <c:pt idx="9">
                  <c:v>Emory</c:v>
                </c:pt>
                <c:pt idx="10">
                  <c:v>High Schools</c:v>
                </c:pt>
              </c:strCache>
            </c:strRef>
          </c:cat>
          <c:val>
            <c:numRef>
              <c:f>'[Chart in Microsoft Office PowerPoint]Sheet1'!$D$2:$D$12</c:f>
              <c:numCache>
                <c:formatCode>General</c:formatCode>
                <c:ptCount val="11"/>
                <c:pt idx="0">
                  <c:v>20.0</c:v>
                </c:pt>
                <c:pt idx="1">
                  <c:v>41.0</c:v>
                </c:pt>
                <c:pt idx="2">
                  <c:v>48.0</c:v>
                </c:pt>
                <c:pt idx="3">
                  <c:v>46.0</c:v>
                </c:pt>
                <c:pt idx="4">
                  <c:v>46.0</c:v>
                </c:pt>
                <c:pt idx="5">
                  <c:v>60.0</c:v>
                </c:pt>
                <c:pt idx="6">
                  <c:v>34.0</c:v>
                </c:pt>
                <c:pt idx="7">
                  <c:v>42.0</c:v>
                </c:pt>
                <c:pt idx="8">
                  <c:v>29.0</c:v>
                </c:pt>
                <c:pt idx="9">
                  <c:v>50.0</c:v>
                </c:pt>
                <c:pt idx="10">
                  <c:v>19.0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20321136"/>
        <c:axId val="-1920315792"/>
      </c:barChart>
      <c:catAx>
        <c:axId val="-192032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0315792"/>
        <c:crosses val="autoZero"/>
        <c:auto val="1"/>
        <c:lblAlgn val="ctr"/>
        <c:lblOffset val="100"/>
        <c:noMultiLvlLbl val="0"/>
      </c:catAx>
      <c:valAx>
        <c:axId val="-1920315792"/>
        <c:scaling>
          <c:orientation val="minMax"/>
          <c:max val="100.0"/>
        </c:scaling>
        <c:delete val="1"/>
        <c:axPos val="b"/>
        <c:numFmt formatCode="General" sourceLinked="1"/>
        <c:majorTickMark val="none"/>
        <c:minorTickMark val="none"/>
        <c:tickLblPos val="nextTo"/>
        <c:crossAx val="-19203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0A68-E8C5-B446-9E06-F160F7B00726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B6E2-5D13-C048-B5FF-FAFE0998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5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B6E2-5D13-C048-B5FF-FAFE09989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Department </a:t>
            </a:r>
            <a:r>
              <a:rPr lang="en-US" smtClean="0"/>
              <a:t>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B6E2-5D13-C048-B5FF-FAFE09989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autoethnography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we are required to have 10 pages of contentment. 5 webpages will be: my review of literature, infographic, artifact analysis, and two interviews. The final pages will be the following: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slideshow showing the progress of the project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 page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Definitions of phrases and vocabulary frequently used throughout the site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 highlight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page on California State University in Los Angles, and how the creation of the Safe Space really benefitted students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 virtual infographic video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 page discussing labels, and why people should divert their attention from them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of 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great spoken word that was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List of Positive Affirmations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B6E2-5D13-C048-B5FF-FAFE09989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30 seconds</a:t>
            </a:r>
            <a:r>
              <a:rPr lang="en-US" baseline="0" dirty="0" smtClean="0"/>
              <a:t>, then skip to 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B6E2-5D13-C048-B5FF-FAFE09989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BSA house created</a:t>
            </a:r>
            <a:r>
              <a:rPr lang="en-US" baseline="0" dirty="0" smtClean="0"/>
              <a:t> in order to: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Black identity and cohesiveness on the Emory University campus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recognition of a conscious African American culture and heritage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as a place for the study and evaluation of Black ideals and goals.”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www.emory.edu</a:t>
            </a:r>
            <a:r>
              <a:rPr lang="en-US" dirty="0" smtClean="0"/>
              <a:t>/CAMPUS_LIFE/</a:t>
            </a:r>
            <a:r>
              <a:rPr lang="en-US" dirty="0" err="1" smtClean="0"/>
              <a:t>ebsu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B6E2-5D13-C048-B5FF-FAFE09989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8rls9Y_jig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legescorecard.ed.gov/" TargetMode="External"/><Relationship Id="rId3" Type="http://schemas.openxmlformats.org/officeDocument/2006/relationships/hyperlink" Target="https://www.ed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2474260"/>
            <a:ext cx="9686925" cy="2098226"/>
          </a:xfrm>
        </p:spPr>
        <p:txBody>
          <a:bodyPr/>
          <a:lstStyle/>
          <a:p>
            <a:r>
              <a:rPr lang="en-US" dirty="0" smtClean="0"/>
              <a:t>Being a black student at a private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862" y="5013555"/>
            <a:ext cx="6831673" cy="1086237"/>
          </a:xfrm>
        </p:spPr>
        <p:txBody>
          <a:bodyPr/>
          <a:lstStyle/>
          <a:p>
            <a:r>
              <a:rPr lang="en-US" dirty="0" smtClean="0"/>
              <a:t>Jasmine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93276"/>
              </p:ext>
            </p:extLst>
          </p:nvPr>
        </p:nvGraphicFramePr>
        <p:xfrm>
          <a:off x="750277" y="0"/>
          <a:ext cx="114417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32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To Raise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a closer look at the demographics </a:t>
            </a:r>
          </a:p>
          <a:p>
            <a:r>
              <a:rPr lang="en-US" dirty="0" smtClean="0"/>
              <a:t>Making others aware of stereotypes and </a:t>
            </a:r>
            <a:r>
              <a:rPr lang="en-US" dirty="0" err="1" smtClean="0"/>
              <a:t>microaggressions</a:t>
            </a:r>
            <a:r>
              <a:rPr lang="en-US" dirty="0" smtClean="0"/>
              <a:t> that impact </a:t>
            </a:r>
            <a:r>
              <a:rPr lang="en-US" dirty="0"/>
              <a:t>black </a:t>
            </a:r>
            <a:r>
              <a:rPr lang="en-US" dirty="0" smtClean="0"/>
              <a:t>students in Private Schools and Universities</a:t>
            </a:r>
          </a:p>
          <a:p>
            <a:r>
              <a:rPr lang="en-US" dirty="0" smtClean="0"/>
              <a:t>Lack of black representation in faculty and administration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importance of Safe Spaces</a:t>
            </a:r>
          </a:p>
          <a:p>
            <a:r>
              <a:rPr lang="en-US" dirty="0" smtClean="0"/>
              <a:t>Helpful resources</a:t>
            </a:r>
          </a:p>
          <a:p>
            <a:r>
              <a:rPr lang="en-US" dirty="0" smtClean="0"/>
              <a:t>Use of coping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www.youtube.com/watch?v=8rls9Y_jigs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Jillian (friend, Northwestern University First Year)</a:t>
            </a:r>
          </a:p>
          <a:p>
            <a:pPr lvl="1"/>
            <a:r>
              <a:rPr lang="en-US" i="0" dirty="0" smtClean="0"/>
              <a:t>attended private school for K-12</a:t>
            </a:r>
          </a:p>
          <a:p>
            <a:pPr lvl="1"/>
            <a:r>
              <a:rPr lang="en-US" i="0" dirty="0" smtClean="0"/>
              <a:t>now attends a private university</a:t>
            </a:r>
          </a:p>
          <a:p>
            <a:r>
              <a:rPr lang="en-US" dirty="0" smtClean="0"/>
              <a:t>Kiana (friend, Emory University Senior)</a:t>
            </a:r>
          </a:p>
          <a:p>
            <a:pPr lvl="1"/>
            <a:r>
              <a:rPr lang="en-US" i="0" dirty="0" smtClean="0"/>
              <a:t>attended public school for K-12</a:t>
            </a:r>
          </a:p>
          <a:p>
            <a:pPr lvl="1"/>
            <a:r>
              <a:rPr lang="en-US" i="0" dirty="0" smtClean="0"/>
              <a:t>now attends a private university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6375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and Spaces That Will Be Highlighted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Emory Black Student Alliance House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56" y="3305175"/>
            <a:ext cx="3416300" cy="25622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Emory Black Student </a:t>
            </a:r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14" y="3333940"/>
            <a:ext cx="4681770" cy="26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collegescorecard.ed.gov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www.ed.gov</a:t>
            </a:r>
            <a:r>
              <a:rPr lang="en-US" dirty="0" smtClean="0"/>
              <a:t> - US Department of Education)</a:t>
            </a:r>
          </a:p>
          <a:p>
            <a:r>
              <a:rPr lang="en-US" dirty="0" err="1"/>
              <a:t>Bitterman</a:t>
            </a:r>
            <a:r>
              <a:rPr lang="en-US" dirty="0"/>
              <a:t>, A., Gray, L., and </a:t>
            </a:r>
            <a:r>
              <a:rPr lang="en-US" dirty="0" err="1"/>
              <a:t>Goldring</a:t>
            </a:r>
            <a:r>
              <a:rPr lang="en-US" dirty="0"/>
              <a:t>, R. (2013). </a:t>
            </a:r>
            <a:r>
              <a:rPr lang="en-US" i="1" dirty="0"/>
              <a:t>Characteristics of Public and Private Elementary and Secondary Schools in the United States: Results From the 2011–12 Schools and Staffing Survey </a:t>
            </a:r>
            <a:r>
              <a:rPr lang="en-US" dirty="0"/>
              <a:t>(NCES 2013–312). U.S. Department of Education. Washington, DC: National Center for Education Statistics. Retrieved 10 Sept. 2016 from http://</a:t>
            </a:r>
            <a:r>
              <a:rPr lang="en-US" dirty="0" err="1"/>
              <a:t>nces.ed.gov</a:t>
            </a:r>
            <a:r>
              <a:rPr lang="en-US" dirty="0"/>
              <a:t>/</a:t>
            </a:r>
            <a:r>
              <a:rPr lang="en-US" dirty="0" err="1"/>
              <a:t>pubsearch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www.emory.edu</a:t>
            </a:r>
            <a:r>
              <a:rPr lang="en-US" dirty="0"/>
              <a:t>/CAMPUS_LIFE/</a:t>
            </a:r>
            <a:r>
              <a:rPr lang="en-US" dirty="0" err="1"/>
              <a:t>ebsu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6753</TotalTime>
  <Words>402</Words>
  <Application>Microsoft Macintosh PowerPoint</Application>
  <PresentationFormat>Widescreen</PresentationFormat>
  <Paragraphs>46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Crop</vt:lpstr>
      <vt:lpstr>Being a black student at a private school</vt:lpstr>
      <vt:lpstr>PowerPoint Presentation</vt:lpstr>
      <vt:lpstr>Purpose: To Raise Awareness</vt:lpstr>
      <vt:lpstr>Example: Microaggressions</vt:lpstr>
      <vt:lpstr>Interviews</vt:lpstr>
      <vt:lpstr>Places and Spaces That Will Be Highlighted </vt:lpstr>
      <vt:lpstr>Sources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black student at a private school</dc:title>
  <dc:creator>Walker, Jasmine</dc:creator>
  <cp:lastModifiedBy>Jasmine Walker</cp:lastModifiedBy>
  <cp:revision>24</cp:revision>
  <dcterms:created xsi:type="dcterms:W3CDTF">2016-10-13T02:43:35Z</dcterms:created>
  <dcterms:modified xsi:type="dcterms:W3CDTF">2016-11-15T14:47:13Z</dcterms:modified>
</cp:coreProperties>
</file>